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4147800" cy="9972675"/>
  <p:notesSz cx="9866313" cy="14295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8" userDrawn="1">
          <p15:clr>
            <a:srgbClr val="A4A3A4"/>
          </p15:clr>
        </p15:guide>
        <p15:guide id="2" pos="4456" userDrawn="1">
          <p15:clr>
            <a:srgbClr val="A4A3A4"/>
          </p15:clr>
        </p15:guide>
        <p15:guide id="3" pos="19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3A9"/>
    <a:srgbClr val="898989"/>
    <a:srgbClr val="A8A9AD"/>
    <a:srgbClr val="009B4E"/>
    <a:srgbClr val="DD960F"/>
    <a:srgbClr val="2416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240" y="66"/>
      </p:cViewPr>
      <p:guideLst>
        <p:guide orient="horz" pos="3118"/>
        <p:guide pos="4456"/>
        <p:guide pos="19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.ikegame-pc\Desktop\t_&#36890;&#36009;&#38306;&#20418;\&#12479;&#12452;&#12516;&#24066;&#22580;&#12471;&#12519;&#12483;&#12500;&#12531;&#12464;_&#12507;&#12452;&#12540;&#12523;&#12475;&#12483;&#12488;&#22770;&#20385;&#26696;_20210701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ja-JP" dirty="0"/>
              <a:t>ウェットブレーキ性能比較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2884451143345885"/>
          <c:y val="0.21661453475340375"/>
          <c:w val="0.73943283802593029"/>
          <c:h val="0.589028723500814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制動距離(m)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C00000"/>
                  </a:gs>
                  <a:gs pos="48000">
                    <a:srgbClr val="FF0000"/>
                  </a:gs>
                  <a:gs pos="100000">
                    <a:srgbClr val="FF6600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972-4456-B0A2-15CCBA9F02A3}"/>
              </c:ext>
            </c:extLst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Sheet2!$B$2:$B$5</c:f>
              <c:strCache>
                <c:ptCount val="4"/>
                <c:pt idx="0">
                  <c:v>ブリヂストン
Weather Control
A005EVO</c:v>
                </c:pt>
                <c:pt idx="1">
                  <c:v>グッドイヤー
Vector 4Seasons</c:v>
                </c:pt>
                <c:pt idx="2">
                  <c:v>ミシュラン
CrossClimate Plus</c:v>
                </c:pt>
                <c:pt idx="3">
                  <c:v>ネクセン
N'blue 4Season</c:v>
                </c:pt>
              </c:strCache>
            </c:strRef>
          </c:cat>
          <c:val>
            <c:numRef>
              <c:f>Sheet2!$C$2:$C$5</c:f>
              <c:numCache>
                <c:formatCode>General</c:formatCode>
                <c:ptCount val="4"/>
                <c:pt idx="0">
                  <c:v>45</c:v>
                </c:pt>
                <c:pt idx="1">
                  <c:v>47</c:v>
                </c:pt>
                <c:pt idx="2">
                  <c:v>49.7</c:v>
                </c:pt>
                <c:pt idx="3">
                  <c:v>50.3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72-4456-B0A2-15CCBA9F02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42131064"/>
        <c:axId val="442128768"/>
      </c:barChart>
      <c:catAx>
        <c:axId val="4421310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50" b="1" i="0" u="none" strike="noStrike" kern="1200" baseline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442128768"/>
        <c:crosses val="autoZero"/>
        <c:auto val="1"/>
        <c:lblAlgn val="ctr"/>
        <c:lblOffset val="100"/>
        <c:noMultiLvlLbl val="0"/>
      </c:catAx>
      <c:valAx>
        <c:axId val="44212876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tx2">
                  <a:lumMod val="5000"/>
                  <a:lumOff val="95000"/>
                </a:schemeClr>
              </a:solidFill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/>
                  <a:t>制動距離</a:t>
                </a:r>
                <a:r>
                  <a:rPr lang="en-US"/>
                  <a:t>(m)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0.50550010333313689"/>
              <c:y val="0.897418815120380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out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42131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085" y="1632103"/>
            <a:ext cx="12025630" cy="3471968"/>
          </a:xfrm>
        </p:spPr>
        <p:txBody>
          <a:bodyPr anchor="b"/>
          <a:lstStyle>
            <a:lvl1pPr algn="ctr">
              <a:defRPr sz="872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8475" y="5237964"/>
            <a:ext cx="10610850" cy="2407754"/>
          </a:xfrm>
        </p:spPr>
        <p:txBody>
          <a:bodyPr/>
          <a:lstStyle>
            <a:lvl1pPr marL="0" indent="0" algn="ctr">
              <a:buNone/>
              <a:defRPr sz="3490"/>
            </a:lvl1pPr>
            <a:lvl2pPr marL="664860" indent="0" algn="ctr">
              <a:buNone/>
              <a:defRPr sz="2908"/>
            </a:lvl2pPr>
            <a:lvl3pPr marL="1329720" indent="0" algn="ctr">
              <a:buNone/>
              <a:defRPr sz="2618"/>
            </a:lvl3pPr>
            <a:lvl4pPr marL="1994581" indent="0" algn="ctr">
              <a:buNone/>
              <a:defRPr sz="2327"/>
            </a:lvl4pPr>
            <a:lvl5pPr marL="2659441" indent="0" algn="ctr">
              <a:buNone/>
              <a:defRPr sz="2327"/>
            </a:lvl5pPr>
            <a:lvl6pPr marL="3324301" indent="0" algn="ctr">
              <a:buNone/>
              <a:defRPr sz="2327"/>
            </a:lvl6pPr>
            <a:lvl7pPr marL="3989161" indent="0" algn="ctr">
              <a:buNone/>
              <a:defRPr sz="2327"/>
            </a:lvl7pPr>
            <a:lvl8pPr marL="4654022" indent="0" algn="ctr">
              <a:buNone/>
              <a:defRPr sz="2327"/>
            </a:lvl8pPr>
            <a:lvl9pPr marL="5318882" indent="0" algn="ctr">
              <a:buNone/>
              <a:defRPr sz="232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C937-8ED4-4F30-8189-11BC4228E67E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A76CD-78D2-47A0-A729-9875E32364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21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C937-8ED4-4F30-8189-11BC4228E67E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A76CD-78D2-47A0-A729-9875E32364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131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4520" y="530953"/>
            <a:ext cx="3050619" cy="845138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2662" y="530953"/>
            <a:ext cx="8975011" cy="845138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C937-8ED4-4F30-8189-11BC4228E67E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A76CD-78D2-47A0-A729-9875E32364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828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C937-8ED4-4F30-8189-11BC4228E67E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A76CD-78D2-47A0-A729-9875E32364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385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93" y="2486246"/>
            <a:ext cx="12202478" cy="4148355"/>
          </a:xfrm>
        </p:spPr>
        <p:txBody>
          <a:bodyPr anchor="b"/>
          <a:lstStyle>
            <a:lvl1pPr>
              <a:defRPr sz="872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5293" y="6673846"/>
            <a:ext cx="12202478" cy="2181522"/>
          </a:xfrm>
        </p:spPr>
        <p:txBody>
          <a:bodyPr/>
          <a:lstStyle>
            <a:lvl1pPr marL="0" indent="0">
              <a:buNone/>
              <a:defRPr sz="3490">
                <a:solidFill>
                  <a:schemeClr val="tx1"/>
                </a:solidFill>
              </a:defRPr>
            </a:lvl1pPr>
            <a:lvl2pPr marL="664860" indent="0">
              <a:buNone/>
              <a:defRPr sz="2908">
                <a:solidFill>
                  <a:schemeClr val="tx1">
                    <a:tint val="75000"/>
                  </a:schemeClr>
                </a:solidFill>
              </a:defRPr>
            </a:lvl2pPr>
            <a:lvl3pPr marL="1329720" indent="0">
              <a:buNone/>
              <a:defRPr sz="2618">
                <a:solidFill>
                  <a:schemeClr val="tx1">
                    <a:tint val="75000"/>
                  </a:schemeClr>
                </a:solidFill>
              </a:defRPr>
            </a:lvl3pPr>
            <a:lvl4pPr marL="1994581" indent="0">
              <a:buNone/>
              <a:defRPr sz="2327">
                <a:solidFill>
                  <a:schemeClr val="tx1">
                    <a:tint val="75000"/>
                  </a:schemeClr>
                </a:solidFill>
              </a:defRPr>
            </a:lvl4pPr>
            <a:lvl5pPr marL="2659441" indent="0">
              <a:buNone/>
              <a:defRPr sz="2327">
                <a:solidFill>
                  <a:schemeClr val="tx1">
                    <a:tint val="75000"/>
                  </a:schemeClr>
                </a:solidFill>
              </a:defRPr>
            </a:lvl5pPr>
            <a:lvl6pPr marL="3324301" indent="0">
              <a:buNone/>
              <a:defRPr sz="2327">
                <a:solidFill>
                  <a:schemeClr val="tx1">
                    <a:tint val="75000"/>
                  </a:schemeClr>
                </a:solidFill>
              </a:defRPr>
            </a:lvl6pPr>
            <a:lvl7pPr marL="3989161" indent="0">
              <a:buNone/>
              <a:defRPr sz="2327">
                <a:solidFill>
                  <a:schemeClr val="tx1">
                    <a:tint val="75000"/>
                  </a:schemeClr>
                </a:solidFill>
              </a:defRPr>
            </a:lvl7pPr>
            <a:lvl8pPr marL="4654022" indent="0">
              <a:buNone/>
              <a:defRPr sz="2327">
                <a:solidFill>
                  <a:schemeClr val="tx1">
                    <a:tint val="75000"/>
                  </a:schemeClr>
                </a:solidFill>
              </a:defRPr>
            </a:lvl8pPr>
            <a:lvl9pPr marL="5318882" indent="0">
              <a:buNone/>
              <a:defRPr sz="23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C937-8ED4-4F30-8189-11BC4228E67E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A76CD-78D2-47A0-A729-9875E32364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842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661" y="2654763"/>
            <a:ext cx="6012815" cy="632757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2324" y="2654763"/>
            <a:ext cx="6012815" cy="632757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C937-8ED4-4F30-8189-11BC4228E67E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A76CD-78D2-47A0-A729-9875E32364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38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504" y="530955"/>
            <a:ext cx="12202478" cy="1927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4505" y="2444691"/>
            <a:ext cx="5985182" cy="1198105"/>
          </a:xfrm>
        </p:spPr>
        <p:txBody>
          <a:bodyPr anchor="b"/>
          <a:lstStyle>
            <a:lvl1pPr marL="0" indent="0">
              <a:buNone/>
              <a:defRPr sz="3490" b="1"/>
            </a:lvl1pPr>
            <a:lvl2pPr marL="664860" indent="0">
              <a:buNone/>
              <a:defRPr sz="2908" b="1"/>
            </a:lvl2pPr>
            <a:lvl3pPr marL="1329720" indent="0">
              <a:buNone/>
              <a:defRPr sz="2618" b="1"/>
            </a:lvl3pPr>
            <a:lvl4pPr marL="1994581" indent="0">
              <a:buNone/>
              <a:defRPr sz="2327" b="1"/>
            </a:lvl4pPr>
            <a:lvl5pPr marL="2659441" indent="0">
              <a:buNone/>
              <a:defRPr sz="2327" b="1"/>
            </a:lvl5pPr>
            <a:lvl6pPr marL="3324301" indent="0">
              <a:buNone/>
              <a:defRPr sz="2327" b="1"/>
            </a:lvl6pPr>
            <a:lvl7pPr marL="3989161" indent="0">
              <a:buNone/>
              <a:defRPr sz="2327" b="1"/>
            </a:lvl7pPr>
            <a:lvl8pPr marL="4654022" indent="0">
              <a:buNone/>
              <a:defRPr sz="2327" b="1"/>
            </a:lvl8pPr>
            <a:lvl9pPr marL="5318882" indent="0">
              <a:buNone/>
              <a:defRPr sz="232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4505" y="3642797"/>
            <a:ext cx="5985182" cy="535800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62324" y="2444691"/>
            <a:ext cx="6014658" cy="1198105"/>
          </a:xfrm>
        </p:spPr>
        <p:txBody>
          <a:bodyPr anchor="b"/>
          <a:lstStyle>
            <a:lvl1pPr marL="0" indent="0">
              <a:buNone/>
              <a:defRPr sz="3490" b="1"/>
            </a:lvl1pPr>
            <a:lvl2pPr marL="664860" indent="0">
              <a:buNone/>
              <a:defRPr sz="2908" b="1"/>
            </a:lvl2pPr>
            <a:lvl3pPr marL="1329720" indent="0">
              <a:buNone/>
              <a:defRPr sz="2618" b="1"/>
            </a:lvl3pPr>
            <a:lvl4pPr marL="1994581" indent="0">
              <a:buNone/>
              <a:defRPr sz="2327" b="1"/>
            </a:lvl4pPr>
            <a:lvl5pPr marL="2659441" indent="0">
              <a:buNone/>
              <a:defRPr sz="2327" b="1"/>
            </a:lvl5pPr>
            <a:lvl6pPr marL="3324301" indent="0">
              <a:buNone/>
              <a:defRPr sz="2327" b="1"/>
            </a:lvl6pPr>
            <a:lvl7pPr marL="3989161" indent="0">
              <a:buNone/>
              <a:defRPr sz="2327" b="1"/>
            </a:lvl7pPr>
            <a:lvl8pPr marL="4654022" indent="0">
              <a:buNone/>
              <a:defRPr sz="2327" b="1"/>
            </a:lvl8pPr>
            <a:lvl9pPr marL="5318882" indent="0">
              <a:buNone/>
              <a:defRPr sz="232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2324" y="3642797"/>
            <a:ext cx="6014658" cy="535800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C937-8ED4-4F30-8189-11BC4228E67E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A76CD-78D2-47A0-A729-9875E32364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008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C937-8ED4-4F30-8189-11BC4228E67E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A76CD-78D2-47A0-A729-9875E32364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6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C937-8ED4-4F30-8189-11BC4228E67E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A76CD-78D2-47A0-A729-9875E32364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119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504" y="664845"/>
            <a:ext cx="4563034" cy="2326958"/>
          </a:xfrm>
        </p:spPr>
        <p:txBody>
          <a:bodyPr anchor="b"/>
          <a:lstStyle>
            <a:lvl1pPr>
              <a:defRPr sz="465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4658" y="1435883"/>
            <a:ext cx="7162324" cy="7087063"/>
          </a:xfrm>
        </p:spPr>
        <p:txBody>
          <a:bodyPr/>
          <a:lstStyle>
            <a:lvl1pPr>
              <a:defRPr sz="4653"/>
            </a:lvl1pPr>
            <a:lvl2pPr>
              <a:defRPr sz="4072"/>
            </a:lvl2pPr>
            <a:lvl3pPr>
              <a:defRPr sz="3490"/>
            </a:lvl3pPr>
            <a:lvl4pPr>
              <a:defRPr sz="2908"/>
            </a:lvl4pPr>
            <a:lvl5pPr>
              <a:defRPr sz="2908"/>
            </a:lvl5pPr>
            <a:lvl6pPr>
              <a:defRPr sz="2908"/>
            </a:lvl6pPr>
            <a:lvl7pPr>
              <a:defRPr sz="2908"/>
            </a:lvl7pPr>
            <a:lvl8pPr>
              <a:defRPr sz="2908"/>
            </a:lvl8pPr>
            <a:lvl9pPr>
              <a:defRPr sz="290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4504" y="2991803"/>
            <a:ext cx="4563034" cy="5542684"/>
          </a:xfrm>
        </p:spPr>
        <p:txBody>
          <a:bodyPr/>
          <a:lstStyle>
            <a:lvl1pPr marL="0" indent="0">
              <a:buNone/>
              <a:defRPr sz="2327"/>
            </a:lvl1pPr>
            <a:lvl2pPr marL="664860" indent="0">
              <a:buNone/>
              <a:defRPr sz="2036"/>
            </a:lvl2pPr>
            <a:lvl3pPr marL="1329720" indent="0">
              <a:buNone/>
              <a:defRPr sz="1745"/>
            </a:lvl3pPr>
            <a:lvl4pPr marL="1994581" indent="0">
              <a:buNone/>
              <a:defRPr sz="1454"/>
            </a:lvl4pPr>
            <a:lvl5pPr marL="2659441" indent="0">
              <a:buNone/>
              <a:defRPr sz="1454"/>
            </a:lvl5pPr>
            <a:lvl6pPr marL="3324301" indent="0">
              <a:buNone/>
              <a:defRPr sz="1454"/>
            </a:lvl6pPr>
            <a:lvl7pPr marL="3989161" indent="0">
              <a:buNone/>
              <a:defRPr sz="1454"/>
            </a:lvl7pPr>
            <a:lvl8pPr marL="4654022" indent="0">
              <a:buNone/>
              <a:defRPr sz="1454"/>
            </a:lvl8pPr>
            <a:lvl9pPr marL="5318882" indent="0">
              <a:buNone/>
              <a:defRPr sz="145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C937-8ED4-4F30-8189-11BC4228E67E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A76CD-78D2-47A0-A729-9875E32364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07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504" y="664845"/>
            <a:ext cx="4563034" cy="2326958"/>
          </a:xfrm>
        </p:spPr>
        <p:txBody>
          <a:bodyPr anchor="b"/>
          <a:lstStyle>
            <a:lvl1pPr>
              <a:defRPr sz="465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14658" y="1435883"/>
            <a:ext cx="7162324" cy="7087063"/>
          </a:xfrm>
        </p:spPr>
        <p:txBody>
          <a:bodyPr anchor="t"/>
          <a:lstStyle>
            <a:lvl1pPr marL="0" indent="0">
              <a:buNone/>
              <a:defRPr sz="4653"/>
            </a:lvl1pPr>
            <a:lvl2pPr marL="664860" indent="0">
              <a:buNone/>
              <a:defRPr sz="4072"/>
            </a:lvl2pPr>
            <a:lvl3pPr marL="1329720" indent="0">
              <a:buNone/>
              <a:defRPr sz="3490"/>
            </a:lvl3pPr>
            <a:lvl4pPr marL="1994581" indent="0">
              <a:buNone/>
              <a:defRPr sz="2908"/>
            </a:lvl4pPr>
            <a:lvl5pPr marL="2659441" indent="0">
              <a:buNone/>
              <a:defRPr sz="2908"/>
            </a:lvl5pPr>
            <a:lvl6pPr marL="3324301" indent="0">
              <a:buNone/>
              <a:defRPr sz="2908"/>
            </a:lvl6pPr>
            <a:lvl7pPr marL="3989161" indent="0">
              <a:buNone/>
              <a:defRPr sz="2908"/>
            </a:lvl7pPr>
            <a:lvl8pPr marL="4654022" indent="0">
              <a:buNone/>
              <a:defRPr sz="2908"/>
            </a:lvl8pPr>
            <a:lvl9pPr marL="5318882" indent="0">
              <a:buNone/>
              <a:defRPr sz="2908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4504" y="2991803"/>
            <a:ext cx="4563034" cy="5542684"/>
          </a:xfrm>
        </p:spPr>
        <p:txBody>
          <a:bodyPr/>
          <a:lstStyle>
            <a:lvl1pPr marL="0" indent="0">
              <a:buNone/>
              <a:defRPr sz="2327"/>
            </a:lvl1pPr>
            <a:lvl2pPr marL="664860" indent="0">
              <a:buNone/>
              <a:defRPr sz="2036"/>
            </a:lvl2pPr>
            <a:lvl3pPr marL="1329720" indent="0">
              <a:buNone/>
              <a:defRPr sz="1745"/>
            </a:lvl3pPr>
            <a:lvl4pPr marL="1994581" indent="0">
              <a:buNone/>
              <a:defRPr sz="1454"/>
            </a:lvl4pPr>
            <a:lvl5pPr marL="2659441" indent="0">
              <a:buNone/>
              <a:defRPr sz="1454"/>
            </a:lvl5pPr>
            <a:lvl6pPr marL="3324301" indent="0">
              <a:buNone/>
              <a:defRPr sz="1454"/>
            </a:lvl6pPr>
            <a:lvl7pPr marL="3989161" indent="0">
              <a:buNone/>
              <a:defRPr sz="1454"/>
            </a:lvl7pPr>
            <a:lvl8pPr marL="4654022" indent="0">
              <a:buNone/>
              <a:defRPr sz="1454"/>
            </a:lvl8pPr>
            <a:lvl9pPr marL="5318882" indent="0">
              <a:buNone/>
              <a:defRPr sz="145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C937-8ED4-4F30-8189-11BC4228E67E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A76CD-78D2-47A0-A729-9875E32364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29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2661" y="530955"/>
            <a:ext cx="12202478" cy="1927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661" y="2654763"/>
            <a:ext cx="12202478" cy="6327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2661" y="9243194"/>
            <a:ext cx="3183255" cy="5309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1C937-8ED4-4F30-8189-11BC4228E67E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459" y="9243194"/>
            <a:ext cx="4774883" cy="5309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91884" y="9243194"/>
            <a:ext cx="3183255" cy="5309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A76CD-78D2-47A0-A729-9875E32364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60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29720" rtl="0" eaLnBrk="1" latinLnBrk="0" hangingPunct="1">
        <a:lnSpc>
          <a:spcPct val="90000"/>
        </a:lnSpc>
        <a:spcBef>
          <a:spcPct val="0"/>
        </a:spcBef>
        <a:buNone/>
        <a:defRPr kumimoji="1" sz="63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2430" indent="-332430" algn="l" defTabSz="1329720" rtl="0" eaLnBrk="1" latinLnBrk="0" hangingPunct="1">
        <a:lnSpc>
          <a:spcPct val="90000"/>
        </a:lnSpc>
        <a:spcBef>
          <a:spcPts val="1454"/>
        </a:spcBef>
        <a:buFont typeface="Arial" panose="020B0604020202020204" pitchFamily="34" charset="0"/>
        <a:buChar char="•"/>
        <a:defRPr kumimoji="1" sz="4072" kern="1200">
          <a:solidFill>
            <a:schemeClr val="tx1"/>
          </a:solidFill>
          <a:latin typeface="+mn-lt"/>
          <a:ea typeface="+mn-ea"/>
          <a:cs typeface="+mn-cs"/>
        </a:defRPr>
      </a:lvl1pPr>
      <a:lvl2pPr marL="997290" indent="-332430" algn="l" defTabSz="1329720" rtl="0" eaLnBrk="1" latinLnBrk="0" hangingPunct="1">
        <a:lnSpc>
          <a:spcPct val="90000"/>
        </a:lnSpc>
        <a:spcBef>
          <a:spcPts val="727"/>
        </a:spcBef>
        <a:buFont typeface="Arial" panose="020B0604020202020204" pitchFamily="34" charset="0"/>
        <a:buChar char="•"/>
        <a:defRPr kumimoji="1" sz="3490" kern="1200">
          <a:solidFill>
            <a:schemeClr val="tx1"/>
          </a:solidFill>
          <a:latin typeface="+mn-lt"/>
          <a:ea typeface="+mn-ea"/>
          <a:cs typeface="+mn-cs"/>
        </a:defRPr>
      </a:lvl2pPr>
      <a:lvl3pPr marL="1662151" indent="-332430" algn="l" defTabSz="1329720" rtl="0" eaLnBrk="1" latinLnBrk="0" hangingPunct="1">
        <a:lnSpc>
          <a:spcPct val="90000"/>
        </a:lnSpc>
        <a:spcBef>
          <a:spcPts val="727"/>
        </a:spcBef>
        <a:buFont typeface="Arial" panose="020B0604020202020204" pitchFamily="34" charset="0"/>
        <a:buChar char="•"/>
        <a:defRPr kumimoji="1" sz="2908" kern="1200">
          <a:solidFill>
            <a:schemeClr val="tx1"/>
          </a:solidFill>
          <a:latin typeface="+mn-lt"/>
          <a:ea typeface="+mn-ea"/>
          <a:cs typeface="+mn-cs"/>
        </a:defRPr>
      </a:lvl3pPr>
      <a:lvl4pPr marL="2327011" indent="-332430" algn="l" defTabSz="1329720" rtl="0" eaLnBrk="1" latinLnBrk="0" hangingPunct="1">
        <a:lnSpc>
          <a:spcPct val="90000"/>
        </a:lnSpc>
        <a:spcBef>
          <a:spcPts val="727"/>
        </a:spcBef>
        <a:buFont typeface="Arial" panose="020B0604020202020204" pitchFamily="34" charset="0"/>
        <a:buChar char="•"/>
        <a:defRPr kumimoji="1" sz="2618" kern="1200">
          <a:solidFill>
            <a:schemeClr val="tx1"/>
          </a:solidFill>
          <a:latin typeface="+mn-lt"/>
          <a:ea typeface="+mn-ea"/>
          <a:cs typeface="+mn-cs"/>
        </a:defRPr>
      </a:lvl4pPr>
      <a:lvl5pPr marL="2991871" indent="-332430" algn="l" defTabSz="1329720" rtl="0" eaLnBrk="1" latinLnBrk="0" hangingPunct="1">
        <a:lnSpc>
          <a:spcPct val="90000"/>
        </a:lnSpc>
        <a:spcBef>
          <a:spcPts val="727"/>
        </a:spcBef>
        <a:buFont typeface="Arial" panose="020B0604020202020204" pitchFamily="34" charset="0"/>
        <a:buChar char="•"/>
        <a:defRPr kumimoji="1" sz="2618" kern="1200">
          <a:solidFill>
            <a:schemeClr val="tx1"/>
          </a:solidFill>
          <a:latin typeface="+mn-lt"/>
          <a:ea typeface="+mn-ea"/>
          <a:cs typeface="+mn-cs"/>
        </a:defRPr>
      </a:lvl5pPr>
      <a:lvl6pPr marL="3656731" indent="-332430" algn="l" defTabSz="1329720" rtl="0" eaLnBrk="1" latinLnBrk="0" hangingPunct="1">
        <a:lnSpc>
          <a:spcPct val="90000"/>
        </a:lnSpc>
        <a:spcBef>
          <a:spcPts val="727"/>
        </a:spcBef>
        <a:buFont typeface="Arial" panose="020B0604020202020204" pitchFamily="34" charset="0"/>
        <a:buChar char="•"/>
        <a:defRPr kumimoji="1" sz="2618" kern="1200">
          <a:solidFill>
            <a:schemeClr val="tx1"/>
          </a:solidFill>
          <a:latin typeface="+mn-lt"/>
          <a:ea typeface="+mn-ea"/>
          <a:cs typeface="+mn-cs"/>
        </a:defRPr>
      </a:lvl6pPr>
      <a:lvl7pPr marL="4321592" indent="-332430" algn="l" defTabSz="1329720" rtl="0" eaLnBrk="1" latinLnBrk="0" hangingPunct="1">
        <a:lnSpc>
          <a:spcPct val="90000"/>
        </a:lnSpc>
        <a:spcBef>
          <a:spcPts val="727"/>
        </a:spcBef>
        <a:buFont typeface="Arial" panose="020B0604020202020204" pitchFamily="34" charset="0"/>
        <a:buChar char="•"/>
        <a:defRPr kumimoji="1" sz="2618" kern="1200">
          <a:solidFill>
            <a:schemeClr val="tx1"/>
          </a:solidFill>
          <a:latin typeface="+mn-lt"/>
          <a:ea typeface="+mn-ea"/>
          <a:cs typeface="+mn-cs"/>
        </a:defRPr>
      </a:lvl7pPr>
      <a:lvl8pPr marL="4986452" indent="-332430" algn="l" defTabSz="1329720" rtl="0" eaLnBrk="1" latinLnBrk="0" hangingPunct="1">
        <a:lnSpc>
          <a:spcPct val="90000"/>
        </a:lnSpc>
        <a:spcBef>
          <a:spcPts val="727"/>
        </a:spcBef>
        <a:buFont typeface="Arial" panose="020B0604020202020204" pitchFamily="34" charset="0"/>
        <a:buChar char="•"/>
        <a:defRPr kumimoji="1" sz="2618" kern="1200">
          <a:solidFill>
            <a:schemeClr val="tx1"/>
          </a:solidFill>
          <a:latin typeface="+mn-lt"/>
          <a:ea typeface="+mn-ea"/>
          <a:cs typeface="+mn-cs"/>
        </a:defRPr>
      </a:lvl8pPr>
      <a:lvl9pPr marL="5651312" indent="-332430" algn="l" defTabSz="1329720" rtl="0" eaLnBrk="1" latinLnBrk="0" hangingPunct="1">
        <a:lnSpc>
          <a:spcPct val="90000"/>
        </a:lnSpc>
        <a:spcBef>
          <a:spcPts val="727"/>
        </a:spcBef>
        <a:buFont typeface="Arial" panose="020B0604020202020204" pitchFamily="34" charset="0"/>
        <a:buChar char="•"/>
        <a:defRPr kumimoji="1" sz="26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9720" rtl="0" eaLnBrk="1" latinLnBrk="0" hangingPunct="1">
        <a:defRPr kumimoji="1" sz="2618" kern="1200">
          <a:solidFill>
            <a:schemeClr val="tx1"/>
          </a:solidFill>
          <a:latin typeface="+mn-lt"/>
          <a:ea typeface="+mn-ea"/>
          <a:cs typeface="+mn-cs"/>
        </a:defRPr>
      </a:lvl1pPr>
      <a:lvl2pPr marL="664860" algn="l" defTabSz="1329720" rtl="0" eaLnBrk="1" latinLnBrk="0" hangingPunct="1">
        <a:defRPr kumimoji="1" sz="2618" kern="1200">
          <a:solidFill>
            <a:schemeClr val="tx1"/>
          </a:solidFill>
          <a:latin typeface="+mn-lt"/>
          <a:ea typeface="+mn-ea"/>
          <a:cs typeface="+mn-cs"/>
        </a:defRPr>
      </a:lvl2pPr>
      <a:lvl3pPr marL="1329720" algn="l" defTabSz="1329720" rtl="0" eaLnBrk="1" latinLnBrk="0" hangingPunct="1">
        <a:defRPr kumimoji="1" sz="2618" kern="1200">
          <a:solidFill>
            <a:schemeClr val="tx1"/>
          </a:solidFill>
          <a:latin typeface="+mn-lt"/>
          <a:ea typeface="+mn-ea"/>
          <a:cs typeface="+mn-cs"/>
        </a:defRPr>
      </a:lvl3pPr>
      <a:lvl4pPr marL="1994581" algn="l" defTabSz="1329720" rtl="0" eaLnBrk="1" latinLnBrk="0" hangingPunct="1">
        <a:defRPr kumimoji="1" sz="2618" kern="1200">
          <a:solidFill>
            <a:schemeClr val="tx1"/>
          </a:solidFill>
          <a:latin typeface="+mn-lt"/>
          <a:ea typeface="+mn-ea"/>
          <a:cs typeface="+mn-cs"/>
        </a:defRPr>
      </a:lvl4pPr>
      <a:lvl5pPr marL="2659441" algn="l" defTabSz="1329720" rtl="0" eaLnBrk="1" latinLnBrk="0" hangingPunct="1">
        <a:defRPr kumimoji="1" sz="2618" kern="1200">
          <a:solidFill>
            <a:schemeClr val="tx1"/>
          </a:solidFill>
          <a:latin typeface="+mn-lt"/>
          <a:ea typeface="+mn-ea"/>
          <a:cs typeface="+mn-cs"/>
        </a:defRPr>
      </a:lvl5pPr>
      <a:lvl6pPr marL="3324301" algn="l" defTabSz="1329720" rtl="0" eaLnBrk="1" latinLnBrk="0" hangingPunct="1">
        <a:defRPr kumimoji="1" sz="2618" kern="1200">
          <a:solidFill>
            <a:schemeClr val="tx1"/>
          </a:solidFill>
          <a:latin typeface="+mn-lt"/>
          <a:ea typeface="+mn-ea"/>
          <a:cs typeface="+mn-cs"/>
        </a:defRPr>
      </a:lvl6pPr>
      <a:lvl7pPr marL="3989161" algn="l" defTabSz="1329720" rtl="0" eaLnBrk="1" latinLnBrk="0" hangingPunct="1">
        <a:defRPr kumimoji="1" sz="2618" kern="1200">
          <a:solidFill>
            <a:schemeClr val="tx1"/>
          </a:solidFill>
          <a:latin typeface="+mn-lt"/>
          <a:ea typeface="+mn-ea"/>
          <a:cs typeface="+mn-cs"/>
        </a:defRPr>
      </a:lvl7pPr>
      <a:lvl8pPr marL="4654022" algn="l" defTabSz="1329720" rtl="0" eaLnBrk="1" latinLnBrk="0" hangingPunct="1">
        <a:defRPr kumimoji="1" sz="2618" kern="1200">
          <a:solidFill>
            <a:schemeClr val="tx1"/>
          </a:solidFill>
          <a:latin typeface="+mn-lt"/>
          <a:ea typeface="+mn-ea"/>
          <a:cs typeface="+mn-cs"/>
        </a:defRPr>
      </a:lvl8pPr>
      <a:lvl9pPr marL="5318882" algn="l" defTabSz="1329720" rtl="0" eaLnBrk="1" latinLnBrk="0" hangingPunct="1">
        <a:defRPr kumimoji="1" sz="26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1"/>
            <a:ext cx="5498926" cy="99726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0" y="6100174"/>
            <a:ext cx="5498926" cy="3872499"/>
          </a:xfrm>
          <a:prstGeom prst="rect">
            <a:avLst/>
          </a:prstGeom>
          <a:solidFill>
            <a:srgbClr val="2416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20564" y="8535678"/>
            <a:ext cx="50577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DD960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Levenim MT" panose="02010502060101010101" pitchFamily="2" charset="-79"/>
              </a:rPr>
              <a:t>性能ピックアップ！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281917" y="9475814"/>
            <a:ext cx="4934491" cy="3349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各性能表記、試験値についての詳細は、タイヤカタログをご覧ください。</a:t>
            </a:r>
          </a:p>
        </p:txBody>
      </p:sp>
      <p:cxnSp>
        <p:nvCxnSpPr>
          <p:cNvPr id="42" name="直線コネクタ 41"/>
          <p:cNvCxnSpPr/>
          <p:nvPr/>
        </p:nvCxnSpPr>
        <p:spPr>
          <a:xfrm>
            <a:off x="5649645" y="708948"/>
            <a:ext cx="82486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テキスト ボックス 73"/>
          <p:cNvSpPr txBox="1"/>
          <p:nvPr/>
        </p:nvSpPr>
        <p:spPr>
          <a:xfrm>
            <a:off x="7603962" y="6292959"/>
            <a:ext cx="6878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ショルダーブロックの数を多くしたことで、シャーベット状の雪でもトラクションが</a:t>
            </a:r>
            <a:endParaRPr kumimoji="1" lang="en-US" altLang="ja-JP" sz="1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かかりやすく、ブレーキ時には短い制動距離を確保。</a:t>
            </a:r>
            <a:endParaRPr kumimoji="1" lang="en-US" altLang="ja-JP" sz="1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en-US" altLang="ja-JP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V</a:t>
            </a:r>
            <a:r>
              <a:rPr kumimoji="1"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字型のトレッドパターン・ 「</a:t>
            </a:r>
            <a:r>
              <a:rPr kumimoji="1" lang="en-US" altLang="ja-JP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Z</a:t>
            </a:r>
            <a:r>
              <a:rPr kumimoji="1"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」サイプ形状は、雪上のグリップを向上させ、トラク</a:t>
            </a:r>
            <a:endParaRPr kumimoji="1" lang="en-US" altLang="ja-JP" sz="1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ションがかかりやすくなることで、ハンドリングが安定しやすくなります。</a:t>
            </a:r>
            <a:endParaRPr kumimoji="1" lang="en-US" altLang="ja-JP" sz="1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24E1F545-C02B-4F3A-AD83-2C5AD561F139}"/>
              </a:ext>
            </a:extLst>
          </p:cNvPr>
          <p:cNvCxnSpPr/>
          <p:nvPr/>
        </p:nvCxnSpPr>
        <p:spPr>
          <a:xfrm>
            <a:off x="5649645" y="6133948"/>
            <a:ext cx="82486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図 26">
            <a:extLst>
              <a:ext uri="{FF2B5EF4-FFF2-40B4-BE49-F238E27FC236}">
                <a16:creationId xmlns:a16="http://schemas.microsoft.com/office/drawing/2014/main" id="{96372212-A1AB-4F34-9CCF-21BEF9679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38" y="6271738"/>
            <a:ext cx="3068482" cy="445848"/>
          </a:xfrm>
          <a:prstGeom prst="rect">
            <a:avLst/>
          </a:prstGeom>
        </p:spPr>
      </p:pic>
      <p:pic>
        <p:nvPicPr>
          <p:cNvPr id="4" name="図 3" descr="建物, 飛行機, 時計, タワー が含まれている画像&#10;&#10;自動的に生成された説明">
            <a:extLst>
              <a:ext uri="{FF2B5EF4-FFF2-40B4-BE49-F238E27FC236}">
                <a16:creationId xmlns:a16="http://schemas.microsoft.com/office/drawing/2014/main" id="{1B3339AB-1485-4625-9D37-28F03ED911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11429" r="19314" b="8634"/>
          <a:stretch/>
        </p:blipFill>
        <p:spPr>
          <a:xfrm>
            <a:off x="-319656" y="335180"/>
            <a:ext cx="5815956" cy="5761996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44C209C-72AB-4926-9B6A-A5050735E530}"/>
              </a:ext>
            </a:extLst>
          </p:cNvPr>
          <p:cNvSpPr txBox="1"/>
          <p:nvPr/>
        </p:nvSpPr>
        <p:spPr>
          <a:xfrm>
            <a:off x="-695" y="7087924"/>
            <a:ext cx="5513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500" b="1" dirty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WEATHER CONTROL</a:t>
            </a:r>
          </a:p>
          <a:p>
            <a:r>
              <a:rPr kumimoji="1" lang="en-US" altLang="ja-JP" sz="4500" b="1" dirty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A005 EVO</a:t>
            </a:r>
            <a:endParaRPr kumimoji="1" lang="ja-JP" altLang="en-US" sz="45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27A1FE20-905A-4717-99F9-4EE9E6320402}"/>
              </a:ext>
            </a:extLst>
          </p:cNvPr>
          <p:cNvGrpSpPr/>
          <p:nvPr/>
        </p:nvGrpSpPr>
        <p:grpSpPr>
          <a:xfrm>
            <a:off x="5606848" y="37982"/>
            <a:ext cx="8743136" cy="609404"/>
            <a:chOff x="5618563" y="4734988"/>
            <a:chExt cx="8743136" cy="609404"/>
          </a:xfrm>
          <a:solidFill>
            <a:schemeClr val="tx1"/>
          </a:solidFill>
        </p:grpSpPr>
        <p:sp>
          <p:nvSpPr>
            <p:cNvPr id="26" name="四角形: 角を丸くする 25">
              <a:extLst>
                <a:ext uri="{FF2B5EF4-FFF2-40B4-BE49-F238E27FC236}">
                  <a16:creationId xmlns:a16="http://schemas.microsoft.com/office/drawing/2014/main" id="{A79BB75F-F00C-443C-B740-32B203E065A8}"/>
                </a:ext>
              </a:extLst>
            </p:cNvPr>
            <p:cNvSpPr/>
            <p:nvPr/>
          </p:nvSpPr>
          <p:spPr>
            <a:xfrm>
              <a:off x="5649644" y="4759618"/>
              <a:ext cx="8345789" cy="58477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A12051D8-231B-4F7A-BBAF-E85F9FEEE23C}"/>
                </a:ext>
              </a:extLst>
            </p:cNvPr>
            <p:cNvSpPr txBox="1"/>
            <p:nvPr/>
          </p:nvSpPr>
          <p:spPr>
            <a:xfrm>
              <a:off x="5618563" y="4734988"/>
              <a:ext cx="8743136" cy="584775"/>
            </a:xfrm>
            <a:prstGeom prst="rect">
              <a:avLst/>
            </a:prstGeom>
            <a:noFill/>
            <a:ln cap="rnd">
              <a:noFill/>
              <a:rou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kumimoji="1" lang="ja-JP" altLang="en-US" sz="31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高いウェット性能を備わったオールシーズンタイヤ！</a:t>
              </a:r>
            </a:p>
          </p:txBody>
        </p:sp>
      </p:grpSp>
      <p:pic>
        <p:nvPicPr>
          <p:cNvPr id="1026" name="Picture 2" descr="新しい気象制御A005EVOテストシール">
            <a:extLst>
              <a:ext uri="{FF2B5EF4-FFF2-40B4-BE49-F238E27FC236}">
                <a16:creationId xmlns:a16="http://schemas.microsoft.com/office/drawing/2014/main" id="{AE9AB3B6-B5AC-4B4F-B53F-9D8D22EDE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92" y="1604087"/>
            <a:ext cx="639588" cy="126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新しい気象制御A005EVOテストシール">
            <a:extLst>
              <a:ext uri="{FF2B5EF4-FFF2-40B4-BE49-F238E27FC236}">
                <a16:creationId xmlns:a16="http://schemas.microsoft.com/office/drawing/2014/main" id="{2F90D391-5568-4DA5-8851-EFC38C0EE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25" y="1747722"/>
            <a:ext cx="1018311" cy="95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yre Label for Bridgestone Weather Control A005 EVO 235/60R16 104V">
            <a:extLst>
              <a:ext uri="{FF2B5EF4-FFF2-40B4-BE49-F238E27FC236}">
                <a16:creationId xmlns:a16="http://schemas.microsoft.com/office/drawing/2014/main" id="{00A3E4B3-DE24-49C4-B548-934BB6BC2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483" y="3392812"/>
            <a:ext cx="1400224" cy="205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39C5099-B5AF-480A-9BA2-28CDB32FDCEF}"/>
              </a:ext>
            </a:extLst>
          </p:cNvPr>
          <p:cNvSpPr txBox="1"/>
          <p:nvPr/>
        </p:nvSpPr>
        <p:spPr>
          <a:xfrm>
            <a:off x="5585394" y="4053124"/>
            <a:ext cx="3927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燃費性能も</a:t>
            </a:r>
            <a:r>
              <a:rPr kumimoji="1" lang="en-US" altLang="ja-JP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kumimoji="1" lang="en-US" altLang="ja-JP" sz="1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</a:t>
            </a:r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を獲得しており、夏タイヤとしての走行性も高く、冬でも走れるブリヂストンの</a:t>
            </a:r>
            <a:r>
              <a:rPr kumimoji="1" lang="en-US" altLang="ja-JP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※※</a:t>
            </a:r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欧州先行発売の次世代タイヤ</a:t>
            </a:r>
            <a:endParaRPr kumimoji="1"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：世界の地域により。表示方法が違うため、欧州ラベル「Ｃ」の性能は日本の制度に置き換えると「</a:t>
            </a:r>
            <a:r>
              <a:rPr kumimoji="1"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</a:t>
            </a:r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」となります。）</a:t>
            </a:r>
            <a:r>
              <a:rPr kumimoji="1" lang="ja-JP" altLang="en-US" sz="1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endParaRPr kumimoji="1" lang="en-US" altLang="ja-JP" sz="12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※※</a:t>
            </a:r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2021</a:t>
            </a:r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</a:t>
            </a:r>
            <a:r>
              <a:rPr kumimoji="1"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</a:t>
            </a:r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月現在</a:t>
            </a:r>
            <a:endParaRPr kumimoji="1"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C834781-49CD-4701-B804-B64398CD14E8}"/>
              </a:ext>
            </a:extLst>
          </p:cNvPr>
          <p:cNvSpPr txBox="1"/>
          <p:nvPr/>
        </p:nvSpPr>
        <p:spPr>
          <a:xfrm>
            <a:off x="5589096" y="2847190"/>
            <a:ext cx="3569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・ドイツの自動車専門誌</a:t>
            </a:r>
            <a:r>
              <a:rPr kumimoji="1"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｢Auto Bild</a:t>
            </a:r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」が</a:t>
            </a:r>
            <a:endParaRPr kumimoji="1"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実施したタイヤテストにおいて、ウェット</a:t>
            </a:r>
            <a:endParaRPr kumimoji="1"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ブレーキングとドライハンドリング性能</a:t>
            </a:r>
            <a:endParaRPr kumimoji="1"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が優れていると高評価を獲得！</a:t>
            </a:r>
            <a:endParaRPr kumimoji="1"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36" name="グラフ 35">
            <a:extLst>
              <a:ext uri="{FF2B5EF4-FFF2-40B4-BE49-F238E27FC236}">
                <a16:creationId xmlns:a16="http://schemas.microsoft.com/office/drawing/2014/main" id="{81B5AEFA-82B5-4043-83E0-E0A9C11251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117989"/>
              </p:ext>
            </p:extLst>
          </p:nvPr>
        </p:nvGraphicFramePr>
        <p:xfrm>
          <a:off x="9221304" y="802086"/>
          <a:ext cx="4819364" cy="2236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FDD3110-18DE-4A9C-BA28-1495156BE7F4}"/>
              </a:ext>
            </a:extLst>
          </p:cNvPr>
          <p:cNvSpPr txBox="1"/>
          <p:nvPr/>
        </p:nvSpPr>
        <p:spPr>
          <a:xfrm>
            <a:off x="9161477" y="3018483"/>
            <a:ext cx="486356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  <a:r>
              <a:rPr kumimoji="1" lang="en-US" altLang="ja-JP" sz="6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2020 Auto Bild </a:t>
            </a:r>
            <a:r>
              <a:rPr kumimoji="1" lang="ja-JP" altLang="en-US" sz="6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オールシーズンタイヤテスト参照　・タイヤサイズ　</a:t>
            </a:r>
            <a:r>
              <a:rPr kumimoji="1" lang="en-US" altLang="ja-JP" sz="6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: 205/55R16</a:t>
            </a:r>
            <a:r>
              <a:rPr kumimoji="1" lang="ja-JP" altLang="en-US" sz="6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・車両　：　ＶＷゴルフ</a:t>
            </a:r>
            <a:endParaRPr kumimoji="1" lang="en-US" altLang="ja-JP" sz="6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32" name="Picture 8" descr="テスト規律：ウェットブレーキ。 ">
            <a:extLst>
              <a:ext uri="{FF2B5EF4-FFF2-40B4-BE49-F238E27FC236}">
                <a16:creationId xmlns:a16="http://schemas.microsoft.com/office/drawing/2014/main" id="{9D3880CC-C91D-488E-82C0-9D1AC5C27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469" y="3428291"/>
            <a:ext cx="2961402" cy="197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AD08CA7C-717C-4EEE-94DA-190A3DAAA755}"/>
              </a:ext>
            </a:extLst>
          </p:cNvPr>
          <p:cNvGrpSpPr/>
          <p:nvPr/>
        </p:nvGrpSpPr>
        <p:grpSpPr>
          <a:xfrm>
            <a:off x="5615875" y="5472246"/>
            <a:ext cx="8743136" cy="609404"/>
            <a:chOff x="5618563" y="4734988"/>
            <a:chExt cx="8743136" cy="609404"/>
          </a:xfrm>
          <a:solidFill>
            <a:schemeClr val="tx1"/>
          </a:solidFill>
        </p:grpSpPr>
        <p:sp>
          <p:nvSpPr>
            <p:cNvPr id="43" name="四角形: 角を丸くする 42">
              <a:extLst>
                <a:ext uri="{FF2B5EF4-FFF2-40B4-BE49-F238E27FC236}">
                  <a16:creationId xmlns:a16="http://schemas.microsoft.com/office/drawing/2014/main" id="{C769C7A9-EDB6-4296-9BDE-D9B05E3D076D}"/>
                </a:ext>
              </a:extLst>
            </p:cNvPr>
            <p:cNvSpPr/>
            <p:nvPr/>
          </p:nvSpPr>
          <p:spPr>
            <a:xfrm>
              <a:off x="5649644" y="4759618"/>
              <a:ext cx="8345789" cy="58477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FF54360F-210C-4B0C-B06A-055DB73826E2}"/>
                </a:ext>
              </a:extLst>
            </p:cNvPr>
            <p:cNvSpPr txBox="1"/>
            <p:nvPr/>
          </p:nvSpPr>
          <p:spPr>
            <a:xfrm>
              <a:off x="5618563" y="4734988"/>
              <a:ext cx="8743136" cy="584775"/>
            </a:xfrm>
            <a:prstGeom prst="rect">
              <a:avLst/>
            </a:prstGeom>
            <a:noFill/>
            <a:ln cap="rnd">
              <a:noFill/>
              <a:rou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kumimoji="1" lang="ja-JP" altLang="en-US" sz="31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雪上のパフォーマンス・ライフ性能の向上！</a:t>
              </a:r>
            </a:p>
          </p:txBody>
        </p:sp>
      </p:grpSp>
      <p:pic>
        <p:nvPicPr>
          <p:cNvPr id="1038" name="Picture 14" descr="ブリヂストン">
            <a:extLst>
              <a:ext uri="{FF2B5EF4-FFF2-40B4-BE49-F238E27FC236}">
                <a16:creationId xmlns:a16="http://schemas.microsoft.com/office/drawing/2014/main" id="{2F6265FD-AAD9-4767-AD38-5A200E2B6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6" b="19017"/>
          <a:stretch/>
        </p:blipFill>
        <p:spPr bwMode="auto">
          <a:xfrm>
            <a:off x="5653400" y="6232018"/>
            <a:ext cx="1854306" cy="113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ブリヂストン">
            <a:extLst>
              <a:ext uri="{FF2B5EF4-FFF2-40B4-BE49-F238E27FC236}">
                <a16:creationId xmlns:a16="http://schemas.microsoft.com/office/drawing/2014/main" id="{43A3E0DF-C22E-4C6B-A23B-F822D91B4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8" b="17625"/>
          <a:stretch/>
        </p:blipFill>
        <p:spPr bwMode="auto">
          <a:xfrm>
            <a:off x="5632000" y="7500772"/>
            <a:ext cx="1971962" cy="124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55118C6-2D62-45CA-BEA7-377134A0C659}"/>
              </a:ext>
            </a:extLst>
          </p:cNvPr>
          <p:cNvSpPr txBox="1"/>
          <p:nvPr/>
        </p:nvSpPr>
        <p:spPr>
          <a:xfrm>
            <a:off x="7579898" y="7731158"/>
            <a:ext cx="68783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雪上での性能と燃費効率を改善するため、高シリカ固有量の新しいコンパウンド</a:t>
            </a:r>
            <a:endParaRPr kumimoji="1" lang="en-US" altLang="ja-JP" sz="1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kumimoji="1" lang="en-US" altLang="ja-JP" sz="1500" dirty="0" err="1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NanoPro</a:t>
            </a:r>
            <a:r>
              <a:rPr kumimoji="1" lang="en-US" altLang="ja-JP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-Tech</a:t>
            </a:r>
            <a:r>
              <a:rPr kumimoji="1"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コンパウンド」を採用。濡れた路面で急停止する場合、雨の中</a:t>
            </a:r>
            <a:endParaRPr kumimoji="1" lang="en-US" altLang="ja-JP" sz="1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高速道路を運転する場合でも、優れたウェットグリップ性能を発揮します。</a:t>
            </a:r>
            <a:endParaRPr kumimoji="1" lang="en-US" altLang="ja-JP" sz="1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D927DE2-B140-4BDD-82CA-81F6CD7DE25B}"/>
              </a:ext>
            </a:extLst>
          </p:cNvPr>
          <p:cNvSpPr txBox="1"/>
          <p:nvPr/>
        </p:nvSpPr>
        <p:spPr>
          <a:xfrm>
            <a:off x="7585013" y="8941698"/>
            <a:ext cx="6878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最適化されたカーカス構造と接触圧力を分散することで、様々な天候や道路状</a:t>
            </a:r>
            <a:endParaRPr kumimoji="1" lang="en-US" altLang="ja-JP" sz="1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況に耐えることができ、不均一な摩耗を防ぎ、ロングライフに貢献。ブリヂストンの</a:t>
            </a:r>
            <a:endParaRPr kumimoji="1" lang="en-US" altLang="ja-JP" sz="1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プレミアムタイヤと同等の優れた摩耗性能を発揮します。</a:t>
            </a:r>
            <a:endParaRPr kumimoji="1" lang="en-US" altLang="ja-JP" sz="1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39D6B151-3BF6-4F80-AAE8-4A7C8B965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336" y="8753113"/>
            <a:ext cx="1087189" cy="122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E1A3DA8-9836-4E06-A996-F2953D7B1488}"/>
              </a:ext>
            </a:extLst>
          </p:cNvPr>
          <p:cNvSpPr/>
          <p:nvPr/>
        </p:nvSpPr>
        <p:spPr>
          <a:xfrm>
            <a:off x="9348536" y="1299410"/>
            <a:ext cx="998621" cy="299951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21BF64A-538E-4F7B-A158-53A77050C0DD}"/>
              </a:ext>
            </a:extLst>
          </p:cNvPr>
          <p:cNvSpPr txBox="1"/>
          <p:nvPr/>
        </p:nvSpPr>
        <p:spPr>
          <a:xfrm>
            <a:off x="5511780" y="763660"/>
            <a:ext cx="3662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・欧州タイヤラベリング最高ランクの</a:t>
            </a:r>
            <a:endParaRPr kumimoji="1"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en-US" altLang="ja-JP" sz="1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 </a:t>
            </a:r>
            <a:r>
              <a:rPr kumimoji="1" lang="ja-JP" altLang="en-US" sz="3200" u="sng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ウェット性能 Ａ！</a:t>
            </a:r>
            <a:endParaRPr kumimoji="1"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6597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1527</TotalTime>
  <Words>339</Words>
  <Application>Microsoft Office PowerPoint</Application>
  <PresentationFormat>ユーザー設定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Arial</vt:lpstr>
      <vt:lpstr>Calibri</vt:lpstr>
      <vt:lpstr>Calibri Light</vt:lpstr>
      <vt:lpstr>Levenim MT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増田哲也</cp:lastModifiedBy>
  <cp:revision>108</cp:revision>
  <cp:lastPrinted>2021-07-07T08:02:41Z</cp:lastPrinted>
  <dcterms:created xsi:type="dcterms:W3CDTF">2017-08-12T08:17:52Z</dcterms:created>
  <dcterms:modified xsi:type="dcterms:W3CDTF">2021-07-07T10:28:18Z</dcterms:modified>
</cp:coreProperties>
</file>